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73" r:id="rId2"/>
    <p:sldId id="403" r:id="rId3"/>
    <p:sldId id="419" r:id="rId4"/>
    <p:sldId id="418" r:id="rId5"/>
    <p:sldId id="420" r:id="rId6"/>
    <p:sldId id="421" r:id="rId7"/>
    <p:sldId id="422" r:id="rId8"/>
    <p:sldId id="408" r:id="rId9"/>
    <p:sldId id="412" r:id="rId10"/>
    <p:sldId id="414" r:id="rId11"/>
  </p:sldIdLst>
  <p:sldSz cx="9906000" cy="6858000" type="A4"/>
  <p:notesSz cx="6797675" cy="9928225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F92"/>
    <a:srgbClr val="0B4993"/>
    <a:srgbClr val="663300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245" autoAdjust="0"/>
  </p:normalViewPr>
  <p:slideViewPr>
    <p:cSldViewPr>
      <p:cViewPr varScale="1">
        <p:scale>
          <a:sx n="87" d="100"/>
          <a:sy n="87" d="100"/>
        </p:scale>
        <p:origin x="-133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463CC56-890C-4FA2-847C-35681FD11975}" type="presOf" srcId="{2201EC4E-F97A-46F0-9754-538E36BF6A08}" destId="{4B8C6841-AA1C-462C-9B56-D66C51FDFF9D}" srcOrd="0" destOrd="0" presId="urn:microsoft.com/office/officeart/2008/layout/VerticalCurvedList"/>
    <dgm:cxn modelId="{20426092-6626-47EE-BC13-6C7A2E5491DE}" type="presOf" srcId="{D1CE24A4-2646-40D3-B691-DC199EAABC19}" destId="{A7970176-876F-4AC4-BB18-3C2A816C896B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13A0D601-6379-4E73-809E-9E6624AD489A}" type="presOf" srcId="{DEE69DC5-D7C8-486E-BAEF-4EEF97123A88}" destId="{E09E2F5F-D57C-4758-85ED-87CAC06DFB0C}" srcOrd="0" destOrd="0" presId="urn:microsoft.com/office/officeart/2008/layout/VerticalCurvedList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93D94E3D-703F-4E01-BD8F-3B24A5E6D875}" type="presOf" srcId="{7F58F2A6-CB32-43DB-BDDB-5A582449C44C}" destId="{152EF871-B3F8-4FD2-86C4-5ADB61C71E1E}" srcOrd="0" destOrd="0" presId="urn:microsoft.com/office/officeart/2008/layout/VerticalCurvedList"/>
    <dgm:cxn modelId="{75C7271E-B8D6-4500-A3DA-DEB4AE2C915C}" type="presOf" srcId="{C14A6DBB-975C-47AD-974A-198D0A414399}" destId="{5DA254B6-231B-4BB7-B934-7776CB602AFC}" srcOrd="0" destOrd="0" presId="urn:microsoft.com/office/officeart/2008/layout/VerticalCurvedList"/>
    <dgm:cxn modelId="{6A6649BB-CE20-4FBD-960A-4BBE770FD283}" type="presParOf" srcId="{152EF871-B3F8-4FD2-86C4-5ADB61C71E1E}" destId="{EB2AB790-BB84-43C3-9AE7-FAA64EFBEA24}" srcOrd="0" destOrd="0" presId="urn:microsoft.com/office/officeart/2008/layout/VerticalCurvedList"/>
    <dgm:cxn modelId="{C42FFACD-011C-40C2-BD1F-AA74B6B2C9DF}" type="presParOf" srcId="{EB2AB790-BB84-43C3-9AE7-FAA64EFBEA24}" destId="{7C62F8A3-ACEE-4BB6-9AE9-066B52F42795}" srcOrd="0" destOrd="0" presId="urn:microsoft.com/office/officeart/2008/layout/VerticalCurvedList"/>
    <dgm:cxn modelId="{54294EF9-EE63-4CCA-BBD7-8BCE1C6DE0E6}" type="presParOf" srcId="{7C62F8A3-ACEE-4BB6-9AE9-066B52F42795}" destId="{450C8814-BFA0-4750-9D7D-D384B5B9D897}" srcOrd="0" destOrd="0" presId="urn:microsoft.com/office/officeart/2008/layout/VerticalCurvedList"/>
    <dgm:cxn modelId="{CEC926F4-5C65-4B27-830A-20A6268D9E21}" type="presParOf" srcId="{7C62F8A3-ACEE-4BB6-9AE9-066B52F42795}" destId="{5DA254B6-231B-4BB7-B934-7776CB602AFC}" srcOrd="1" destOrd="0" presId="urn:microsoft.com/office/officeart/2008/layout/VerticalCurvedList"/>
    <dgm:cxn modelId="{39811F0B-4859-4BB5-B4E8-CA0E3FE821C1}" type="presParOf" srcId="{7C62F8A3-ACEE-4BB6-9AE9-066B52F42795}" destId="{058B2F9C-B07E-4965-90A4-D63D5A94CC7B}" srcOrd="2" destOrd="0" presId="urn:microsoft.com/office/officeart/2008/layout/VerticalCurvedList"/>
    <dgm:cxn modelId="{D82F0383-5562-4EB6-96BA-968709775553}" type="presParOf" srcId="{7C62F8A3-ACEE-4BB6-9AE9-066B52F42795}" destId="{FFA1F88E-B2EA-464F-833B-A77857A66598}" srcOrd="3" destOrd="0" presId="urn:microsoft.com/office/officeart/2008/layout/VerticalCurvedList"/>
    <dgm:cxn modelId="{3F539130-60A6-4A28-B439-53089F0CD730}" type="presParOf" srcId="{EB2AB790-BB84-43C3-9AE7-FAA64EFBEA24}" destId="{4B8C6841-AA1C-462C-9B56-D66C51FDFF9D}" srcOrd="1" destOrd="0" presId="urn:microsoft.com/office/officeart/2008/layout/VerticalCurvedList"/>
    <dgm:cxn modelId="{7471F621-BA7F-4106-A6FD-91D4046941C2}" type="presParOf" srcId="{EB2AB790-BB84-43C3-9AE7-FAA64EFBEA24}" destId="{2DD47D91-FC36-4C42-BFFE-53B175B62431}" srcOrd="2" destOrd="0" presId="urn:microsoft.com/office/officeart/2008/layout/VerticalCurvedList"/>
    <dgm:cxn modelId="{F53A6735-71BD-4163-93B5-A30C372222AD}" type="presParOf" srcId="{2DD47D91-FC36-4C42-BFFE-53B175B62431}" destId="{AAB07EBC-5AE9-4B96-B209-E58E53B2B8D0}" srcOrd="0" destOrd="0" presId="urn:microsoft.com/office/officeart/2008/layout/VerticalCurvedList"/>
    <dgm:cxn modelId="{01FA513D-53E3-4E7A-A283-A0336D71E7CA}" type="presParOf" srcId="{EB2AB790-BB84-43C3-9AE7-FAA64EFBEA24}" destId="{A7970176-876F-4AC4-BB18-3C2A816C896B}" srcOrd="3" destOrd="0" presId="urn:microsoft.com/office/officeart/2008/layout/VerticalCurvedList"/>
    <dgm:cxn modelId="{641C6F18-06CE-4C84-96F9-00F0BEC9AE15}" type="presParOf" srcId="{EB2AB790-BB84-43C3-9AE7-FAA64EFBEA24}" destId="{F3008007-3A5F-4EFE-A68A-282BDE679C63}" srcOrd="4" destOrd="0" presId="urn:microsoft.com/office/officeart/2008/layout/VerticalCurvedList"/>
    <dgm:cxn modelId="{771EB0D5-9499-45B0-B73C-3784D69D874D}" type="presParOf" srcId="{F3008007-3A5F-4EFE-A68A-282BDE679C63}" destId="{3A5B624B-79B3-40B0-B511-341B40984C67}" srcOrd="0" destOrd="0" presId="urn:microsoft.com/office/officeart/2008/layout/VerticalCurvedList"/>
    <dgm:cxn modelId="{EF687CB5-7E79-4FEC-8684-25F3240834D9}" type="presParOf" srcId="{EB2AB790-BB84-43C3-9AE7-FAA64EFBEA24}" destId="{E09E2F5F-D57C-4758-85ED-87CAC06DFB0C}" srcOrd="5" destOrd="0" presId="urn:microsoft.com/office/officeart/2008/layout/VerticalCurvedList"/>
    <dgm:cxn modelId="{31911AF4-2E1B-4DDC-A554-991F1AF7A903}" type="presParOf" srcId="{EB2AB790-BB84-43C3-9AE7-FAA64EFBEA24}" destId="{310BAFF8-B8E4-49C4-B647-1B27B455AC51}" srcOrd="6" destOrd="0" presId="urn:microsoft.com/office/officeart/2008/layout/VerticalCurvedList"/>
    <dgm:cxn modelId="{122E4B2C-ACF2-4FF7-91C9-427A5C5A043B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2D8C-C5BA-48A8-976E-F2F0855F03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B8A6BE-AF84-44F8-968B-D349F4DE8539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BE9A3-8D70-4B21-8F33-D0279A2CC411}" type="par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599EC-EA12-40C3-8AC5-91D01B1D0643}" type="sib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5E56-FE48-4584-887C-FDB35B16B2E0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B875-CA48-4DC1-9D95-02D9ADB0D3CB}" type="par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07D9-8460-4983-B560-2868E7487675}" type="sib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FDD33-A6FF-4110-B52B-2D1506DC311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1EA89-A894-4BD8-B751-94C4160A881C}" type="par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1A386-ABFB-41B9-A3FE-BA2BD7E5BE91}" type="sib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FBEBE-C9C6-4318-9F4C-D6351F30D722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gm:t>
    </dgm:pt>
    <dgm:pt modelId="{2E6F5369-C54E-435D-89E4-F75155384926}" type="par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F2C7-8855-4B88-947C-D3320B949B96}" type="sib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D036C-7919-4912-A6A1-EE916E672C4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gm:t>
    </dgm:pt>
    <dgm:pt modelId="{CE387C35-5553-4FDB-8DAE-64F33703662A}" type="par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9497-D86C-4C69-8C60-ABF58F05361D}" type="sib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D6FC3-F6E6-4310-9AA8-2FCA3480399D}" type="pres">
      <dgm:prSet presAssocID="{78AB2D8C-C5BA-48A8-976E-F2F0855F0357}" presName="compositeShape" presStyleCnt="0">
        <dgm:presLayoutVars>
          <dgm:dir/>
          <dgm:resizeHandles/>
        </dgm:presLayoutVars>
      </dgm:prSet>
      <dgm:spPr/>
    </dgm:pt>
    <dgm:pt modelId="{B71204E1-F3E8-49D5-84D1-0F546DB5E629}" type="pres">
      <dgm:prSet presAssocID="{78AB2D8C-C5BA-48A8-976E-F2F0855F0357}" presName="pyramid" presStyleLbl="node1" presStyleIdx="0" presStyleCnt="1" custLinFactNeighborX="-4913" custLinFactNeighborY="40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tx2">
              <a:lumMod val="50000"/>
            </a:schemeClr>
          </a:solidFill>
        </a:ln>
      </dgm:spPr>
    </dgm:pt>
    <dgm:pt modelId="{1386CFB7-D68A-4321-ACF7-8ACD3A721F41}" type="pres">
      <dgm:prSet presAssocID="{78AB2D8C-C5BA-48A8-976E-F2F0855F0357}" presName="theList" presStyleCnt="0"/>
      <dgm:spPr/>
    </dgm:pt>
    <dgm:pt modelId="{AAFBD200-1031-4056-8E9D-5818D5005CDD}" type="pres">
      <dgm:prSet presAssocID="{53B8A6BE-AF84-44F8-968B-D349F4DE8539}" presName="aNode" presStyleLbl="fgAcc1" presStyleIdx="0" presStyleCnt="5" custScaleY="164998" custLinFactY="-49689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B5F2B-F7B8-43C5-90A8-92B90D5A9EBF}" type="pres">
      <dgm:prSet presAssocID="{53B8A6BE-AF84-44F8-968B-D349F4DE8539}" presName="aSpace" presStyleCnt="0"/>
      <dgm:spPr/>
    </dgm:pt>
    <dgm:pt modelId="{AD818983-2EA7-465F-A3DA-0E4DD5C9F405}" type="pres">
      <dgm:prSet presAssocID="{4DD35E56-FE48-4584-887C-FDB35B16B2E0}" presName="aNode" presStyleLbl="fgAcc1" presStyleIdx="1" presStyleCnt="5" custLinFactY="-1858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B334-77E9-41A2-88F4-18BD7E472D69}" type="pres">
      <dgm:prSet presAssocID="{4DD35E56-FE48-4584-887C-FDB35B16B2E0}" presName="aSpace" presStyleCnt="0"/>
      <dgm:spPr/>
    </dgm:pt>
    <dgm:pt modelId="{8BC39978-FFE0-4ABB-A5CB-4A964FE0C7DB}" type="pres">
      <dgm:prSet presAssocID="{EAAFDD33-A6FF-4110-B52B-2D1506DC311B}" presName="aNode" presStyleLbl="fgAcc1" presStyleIdx="2" presStyleCnt="5" custScaleY="448327" custLinFactY="10666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C6C0-F0E6-4A56-9426-2F11C4D86822}" type="pres">
      <dgm:prSet presAssocID="{EAAFDD33-A6FF-4110-B52B-2D1506DC311B}" presName="aSpace" presStyleCnt="0"/>
      <dgm:spPr/>
    </dgm:pt>
    <dgm:pt modelId="{506BA12F-3C4B-4E1E-BB70-E7C03E3B0D07}" type="pres">
      <dgm:prSet presAssocID="{BFFD036C-7919-4912-A6A1-EE916E672C4B}" presName="aNode" presStyleLbl="fgAcc1" presStyleIdx="3" presStyleCnt="5" custScaleY="400715" custLinFactY="54149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793-699B-4767-8AB0-CF75136CC405}" type="pres">
      <dgm:prSet presAssocID="{BFFD036C-7919-4912-A6A1-EE916E672C4B}" presName="aSpace" presStyleCnt="0"/>
      <dgm:spPr/>
    </dgm:pt>
    <dgm:pt modelId="{52A96307-52FA-4101-A0C6-C51AA1741E7B}" type="pres">
      <dgm:prSet presAssocID="{850FBEBE-C9C6-4318-9F4C-D6351F30D722}" presName="aNode" presStyleLbl="fgAcc1" presStyleIdx="4" presStyleCnt="5" custScaleY="199887" custLinFactY="100000" custLinFactNeighborX="544" custLinFactNeighborY="15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7CB0-1C91-4263-A3BF-CE87F02E90E9}" type="pres">
      <dgm:prSet presAssocID="{850FBEBE-C9C6-4318-9F4C-D6351F30D722}" presName="aSpace" presStyleCnt="0"/>
      <dgm:spPr/>
    </dgm:pt>
  </dgm:ptLst>
  <dgm:cxnLst>
    <dgm:cxn modelId="{063A350A-67DD-4D52-981A-CA4100F83415}" srcId="{78AB2D8C-C5BA-48A8-976E-F2F0855F0357}" destId="{BFFD036C-7919-4912-A6A1-EE916E672C4B}" srcOrd="3" destOrd="0" parTransId="{CE387C35-5553-4FDB-8DAE-64F33703662A}" sibTransId="{997F9497-D86C-4C69-8C60-ABF58F05361D}"/>
    <dgm:cxn modelId="{3C682389-12C8-4429-BE25-9A593E88A226}" type="presOf" srcId="{EAAFDD33-A6FF-4110-B52B-2D1506DC311B}" destId="{8BC39978-FFE0-4ABB-A5CB-4A964FE0C7DB}" srcOrd="0" destOrd="0" presId="urn:microsoft.com/office/officeart/2005/8/layout/pyramid2"/>
    <dgm:cxn modelId="{9EB2FECC-0156-432D-AB07-3F9658CEAE61}" srcId="{78AB2D8C-C5BA-48A8-976E-F2F0855F0357}" destId="{4DD35E56-FE48-4584-887C-FDB35B16B2E0}" srcOrd="1" destOrd="0" parTransId="{E3B7B875-CA48-4DC1-9D95-02D9ADB0D3CB}" sibTransId="{C93907D9-8460-4983-B560-2868E7487675}"/>
    <dgm:cxn modelId="{3830DF6C-AC68-4E00-9CF4-B3CA04472BB0}" srcId="{78AB2D8C-C5BA-48A8-976E-F2F0855F0357}" destId="{EAAFDD33-A6FF-4110-B52B-2D1506DC311B}" srcOrd="2" destOrd="0" parTransId="{9D61EA89-A894-4BD8-B751-94C4160A881C}" sibTransId="{D021A386-ABFB-41B9-A3FE-BA2BD7E5BE91}"/>
    <dgm:cxn modelId="{6034A582-7E6E-4F9F-BF7D-C29C96EFB324}" type="presOf" srcId="{53B8A6BE-AF84-44F8-968B-D349F4DE8539}" destId="{AAFBD200-1031-4056-8E9D-5818D5005CDD}" srcOrd="0" destOrd="0" presId="urn:microsoft.com/office/officeart/2005/8/layout/pyramid2"/>
    <dgm:cxn modelId="{C5B1F32D-EABF-40AB-9A15-7FD4BAEF6281}" type="presOf" srcId="{78AB2D8C-C5BA-48A8-976E-F2F0855F0357}" destId="{2F9D6FC3-F6E6-4310-9AA8-2FCA3480399D}" srcOrd="0" destOrd="0" presId="urn:microsoft.com/office/officeart/2005/8/layout/pyramid2"/>
    <dgm:cxn modelId="{209DD321-CA02-42D2-B53F-DC7C90F8F7A1}" type="presOf" srcId="{BFFD036C-7919-4912-A6A1-EE916E672C4B}" destId="{506BA12F-3C4B-4E1E-BB70-E7C03E3B0D07}" srcOrd="0" destOrd="0" presId="urn:microsoft.com/office/officeart/2005/8/layout/pyramid2"/>
    <dgm:cxn modelId="{FD811A2C-86F2-4E25-97BA-9D47AFA2763C}" type="presOf" srcId="{850FBEBE-C9C6-4318-9F4C-D6351F30D722}" destId="{52A96307-52FA-4101-A0C6-C51AA1741E7B}" srcOrd="0" destOrd="0" presId="urn:microsoft.com/office/officeart/2005/8/layout/pyramid2"/>
    <dgm:cxn modelId="{E8E36C7D-EF86-419F-A2D2-279B08356F44}" srcId="{78AB2D8C-C5BA-48A8-976E-F2F0855F0357}" destId="{850FBEBE-C9C6-4318-9F4C-D6351F30D722}" srcOrd="4" destOrd="0" parTransId="{2E6F5369-C54E-435D-89E4-F75155384926}" sibTransId="{B447F2C7-8855-4B88-947C-D3320B949B96}"/>
    <dgm:cxn modelId="{50554707-F639-498E-9A1D-17111B584C84}" type="presOf" srcId="{4DD35E56-FE48-4584-887C-FDB35B16B2E0}" destId="{AD818983-2EA7-465F-A3DA-0E4DD5C9F405}" srcOrd="0" destOrd="0" presId="urn:microsoft.com/office/officeart/2005/8/layout/pyramid2"/>
    <dgm:cxn modelId="{50A616BF-44B4-486F-BBD7-D76333ACEAF4}" srcId="{78AB2D8C-C5BA-48A8-976E-F2F0855F0357}" destId="{53B8A6BE-AF84-44F8-968B-D349F4DE8539}" srcOrd="0" destOrd="0" parTransId="{C3BBE9A3-8D70-4B21-8F33-D0279A2CC411}" sibTransId="{ED6599EC-EA12-40C3-8AC5-91D01B1D0643}"/>
    <dgm:cxn modelId="{338CB797-31E5-46E2-8369-09D28495E7C9}" type="presParOf" srcId="{2F9D6FC3-F6E6-4310-9AA8-2FCA3480399D}" destId="{B71204E1-F3E8-49D5-84D1-0F546DB5E629}" srcOrd="0" destOrd="0" presId="urn:microsoft.com/office/officeart/2005/8/layout/pyramid2"/>
    <dgm:cxn modelId="{B9E70458-087C-4013-809B-60E1A71472D0}" type="presParOf" srcId="{2F9D6FC3-F6E6-4310-9AA8-2FCA3480399D}" destId="{1386CFB7-D68A-4321-ACF7-8ACD3A721F41}" srcOrd="1" destOrd="0" presId="urn:microsoft.com/office/officeart/2005/8/layout/pyramid2"/>
    <dgm:cxn modelId="{0D2FA1B4-6FDB-4D27-A1A8-AAF91BCCF9BF}" type="presParOf" srcId="{1386CFB7-D68A-4321-ACF7-8ACD3A721F41}" destId="{AAFBD200-1031-4056-8E9D-5818D5005CDD}" srcOrd="0" destOrd="0" presId="urn:microsoft.com/office/officeart/2005/8/layout/pyramid2"/>
    <dgm:cxn modelId="{D8071DE4-9EFF-4C4C-B59A-26698CC40BB4}" type="presParOf" srcId="{1386CFB7-D68A-4321-ACF7-8ACD3A721F41}" destId="{D85B5F2B-F7B8-43C5-90A8-92B90D5A9EBF}" srcOrd="1" destOrd="0" presId="urn:microsoft.com/office/officeart/2005/8/layout/pyramid2"/>
    <dgm:cxn modelId="{0457A542-6E97-4E96-B535-F749315DACF4}" type="presParOf" srcId="{1386CFB7-D68A-4321-ACF7-8ACD3A721F41}" destId="{AD818983-2EA7-465F-A3DA-0E4DD5C9F405}" srcOrd="2" destOrd="0" presId="urn:microsoft.com/office/officeart/2005/8/layout/pyramid2"/>
    <dgm:cxn modelId="{2F2622E9-A991-4841-AACE-C1880666214F}" type="presParOf" srcId="{1386CFB7-D68A-4321-ACF7-8ACD3A721F41}" destId="{C2C2B334-77E9-41A2-88F4-18BD7E472D69}" srcOrd="3" destOrd="0" presId="urn:microsoft.com/office/officeart/2005/8/layout/pyramid2"/>
    <dgm:cxn modelId="{C934A13F-AD36-4BE1-BE5D-270BA7C0B684}" type="presParOf" srcId="{1386CFB7-D68A-4321-ACF7-8ACD3A721F41}" destId="{8BC39978-FFE0-4ABB-A5CB-4A964FE0C7DB}" srcOrd="4" destOrd="0" presId="urn:microsoft.com/office/officeart/2005/8/layout/pyramid2"/>
    <dgm:cxn modelId="{73F69EC5-466C-4CFA-9AF6-CCB0A82A5ED7}" type="presParOf" srcId="{1386CFB7-D68A-4321-ACF7-8ACD3A721F41}" destId="{2787C6C0-F0E6-4A56-9426-2F11C4D86822}" srcOrd="5" destOrd="0" presId="urn:microsoft.com/office/officeart/2005/8/layout/pyramid2"/>
    <dgm:cxn modelId="{2B208830-6E3C-4245-8C3B-4FD5BA965AB4}" type="presParOf" srcId="{1386CFB7-D68A-4321-ACF7-8ACD3A721F41}" destId="{506BA12F-3C4B-4E1E-BB70-E7C03E3B0D07}" srcOrd="6" destOrd="0" presId="urn:microsoft.com/office/officeart/2005/8/layout/pyramid2"/>
    <dgm:cxn modelId="{0F7D4588-884A-46E0-820E-AFC676AEFDAF}" type="presParOf" srcId="{1386CFB7-D68A-4321-ACF7-8ACD3A721F41}" destId="{BC264793-699B-4767-8AB0-CF75136CC405}" srcOrd="7" destOrd="0" presId="urn:microsoft.com/office/officeart/2005/8/layout/pyramid2"/>
    <dgm:cxn modelId="{37315B4B-885E-458A-9956-BDFE2030353E}" type="presParOf" srcId="{1386CFB7-D68A-4321-ACF7-8ACD3A721F41}" destId="{52A96307-52FA-4101-A0C6-C51AA1741E7B}" srcOrd="8" destOrd="0" presId="urn:microsoft.com/office/officeart/2005/8/layout/pyramid2"/>
    <dgm:cxn modelId="{E2E5C869-F11D-4233-ACE0-775A2FE4929A}" type="presParOf" srcId="{1386CFB7-D68A-4321-ACF7-8ACD3A721F41}" destId="{86387CB0-1C91-4263-A3BF-CE87F02E90E9}" srcOrd="9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392098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3208635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37699" y="1009420"/>
        <a:ext cx="3208635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237" y="1766485"/>
        <a:ext cx="3392098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4E1-F3E8-49D5-84D1-0F546DB5E629}">
      <dsp:nvSpPr>
        <dsp:cNvPr id="0" name=""/>
        <dsp:cNvSpPr/>
      </dsp:nvSpPr>
      <dsp:spPr>
        <a:xfrm>
          <a:off x="111895" y="0"/>
          <a:ext cx="5087240" cy="508724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00-1031-4056-8E9D-5818D5005CDD}">
      <dsp:nvSpPr>
        <dsp:cNvPr id="0" name=""/>
        <dsp:cNvSpPr/>
      </dsp:nvSpPr>
      <dsp:spPr>
        <a:xfrm>
          <a:off x="2923440" y="325456"/>
          <a:ext cx="3306706" cy="48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249" y="349265"/>
        <a:ext cx="3259088" cy="440110"/>
      </dsp:txXfrm>
    </dsp:sp>
    <dsp:sp modelId="{AD818983-2EA7-465F-A3DA-0E4DD5C9F405}">
      <dsp:nvSpPr>
        <dsp:cNvPr id="0" name=""/>
        <dsp:cNvSpPr/>
      </dsp:nvSpPr>
      <dsp:spPr>
        <a:xfrm>
          <a:off x="2923440" y="991521"/>
          <a:ext cx="3306706" cy="295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870" y="1005951"/>
        <a:ext cx="3277846" cy="266736"/>
      </dsp:txXfrm>
    </dsp:sp>
    <dsp:sp modelId="{8BC39978-FFE0-4ABB-A5CB-4A964FE0C7DB}">
      <dsp:nvSpPr>
        <dsp:cNvPr id="0" name=""/>
        <dsp:cNvSpPr/>
      </dsp:nvSpPr>
      <dsp:spPr>
        <a:xfrm>
          <a:off x="2923440" y="1434986"/>
          <a:ext cx="3306706" cy="13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33" y="1499679"/>
        <a:ext cx="3177320" cy="1195852"/>
      </dsp:txXfrm>
    </dsp:sp>
    <dsp:sp modelId="{506BA12F-3C4B-4E1E-BB70-E7C03E3B0D07}">
      <dsp:nvSpPr>
        <dsp:cNvPr id="0" name=""/>
        <dsp:cNvSpPr/>
      </dsp:nvSpPr>
      <dsp:spPr>
        <a:xfrm>
          <a:off x="2923440" y="2925709"/>
          <a:ext cx="3306706" cy="1184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sp:txBody>
      <dsp:txXfrm>
        <a:off x="2981262" y="2983531"/>
        <a:ext cx="3191062" cy="1068855"/>
      </dsp:txXfrm>
    </dsp:sp>
    <dsp:sp modelId="{52A96307-52FA-4101-A0C6-C51AA1741E7B}">
      <dsp:nvSpPr>
        <dsp:cNvPr id="0" name=""/>
        <dsp:cNvSpPr/>
      </dsp:nvSpPr>
      <dsp:spPr>
        <a:xfrm>
          <a:off x="2923440" y="4302233"/>
          <a:ext cx="3306706" cy="59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sp:txBody>
      <dsp:txXfrm>
        <a:off x="2952283" y="4331076"/>
        <a:ext cx="3249020" cy="53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29.03.2022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29.03.2022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1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9865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199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0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1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29.03.2022</a:t>
            </a:fld>
            <a:endParaRPr lang="ru-RU" dirty="0"/>
          </a:p>
        </p:txBody>
      </p:sp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diagramColors" Target="../diagrams/colors1.xml"/><Relationship Id="rId18" Type="http://schemas.openxmlformats.org/officeDocument/2006/relationships/image" Target="../media/image6.jpeg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9.jpeg"/><Relationship Id="rId2" Type="http://schemas.openxmlformats.org/officeDocument/2006/relationships/tags" Target="../tags/tag8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5.jpeg"/><Relationship Id="rId10" Type="http://schemas.openxmlformats.org/officeDocument/2006/relationships/diagramData" Target="../diagrams/data1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diagramColors" Target="../diagrams/colors2.xml"/><Relationship Id="rId3" Type="http://schemas.openxmlformats.org/officeDocument/2006/relationships/tags" Target="../tags/tag19.xml"/><Relationship Id="rId7" Type="http://schemas.openxmlformats.org/officeDocument/2006/relationships/oleObject" Target="../embeddings/oleObject9.bin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jpeg"/><Relationship Id="rId11" Type="http://schemas.openxmlformats.org/officeDocument/2006/relationships/diagramLayout" Target="../diagrams/layout2.xml"/><Relationship Id="rId5" Type="http://schemas.openxmlformats.org/officeDocument/2006/relationships/notesSlide" Target="../notesSlides/notesSlide8.xml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4888" y="98661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11113" y="180975"/>
            <a:ext cx="9190359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20907"/>
            <a:ext cx="9201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735" y="252967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в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«Реформа контрольно-надзорной деятельности»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91201" y="6273224"/>
            <a:ext cx="1800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2022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5734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-231576" y="75089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ТРАНСЛЯЦИИ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6630" y="1425226"/>
            <a:ext cx="8569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Видеозапись Публичного обсуждения будет доступна </a:t>
            </a:r>
            <a:r>
              <a:rPr lang="ru-RU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3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Ю-Туб канале Управления. </a:t>
            </a:r>
            <a:r>
              <a:rPr lang="ru-RU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Просмотреть видеозапись будет возможно в любое время, перейдя по ссылке на официальном сайте Сибирского управления.</a:t>
            </a:r>
          </a:p>
        </p:txBody>
      </p:sp>
      <p:pic>
        <p:nvPicPr>
          <p:cNvPr id="16" name="Picture 2" descr="C:\Users\derksenod\Desktop\Новая папка\ри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5085184"/>
            <a:ext cx="2880319" cy="9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83568" y="5749716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https://www.youtube.com/</a:t>
            </a:r>
            <a:endParaRPr lang="ru-RU" sz="2400" b="1" dirty="0">
              <a:cs typeface="Aharoni" panose="02010803020104030203" pitchFamily="2" charset="-79"/>
            </a:endParaRPr>
          </a:p>
        </p:txBody>
      </p:sp>
      <p:pic>
        <p:nvPicPr>
          <p:cNvPr id="20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35" y="5536233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31" y="545065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811216" y="6386757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93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3336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9468" y="1556792"/>
            <a:ext cx="7615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 правоприменительной практике Сибирского управления Ростехнадзора в 2021 году на объектах ведения горных работ и обогащения полезных ископаемых</a:t>
            </a:r>
            <a:endParaRPr lang="ru-RU" sz="1800" dirty="0" smtClean="0">
              <a:latin typeface="Arial Narrow" panose="020B0606020202030204" pitchFamily="34" charset="0"/>
            </a:endParaRPr>
          </a:p>
        </p:txBody>
      </p:sp>
      <p:pic>
        <p:nvPicPr>
          <p:cNvPr id="310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6" y="141277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75806"/>
            <a:ext cx="4380417" cy="250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3" descr="http://www.kolmar.ru/upload/iblock/ab6/ab612306d1c2cd3555e88398f7e9c37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3375805"/>
            <a:ext cx="3750366" cy="250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" y="4448540"/>
            <a:ext cx="3313346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88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17080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СИБИРСКОМ УПРАВЛЕНИИ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320655"/>
            <a:ext cx="91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Территориальный орган межрегионального уровня, осуществляющий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установленной сфере деятельности на территориях </a:t>
            </a:r>
            <a:endParaRPr lang="ru-RU" sz="2000" b="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Федерации:</a:t>
            </a:r>
            <a:endParaRPr lang="ru-RU" sz="20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72135406"/>
              </p:ext>
            </p:extLst>
          </p:nvPr>
        </p:nvGraphicFramePr>
        <p:xfrm>
          <a:off x="-14283" y="2348881"/>
          <a:ext cx="3777192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555" y="2724718"/>
            <a:ext cx="651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98" y="350100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17" y="4224267"/>
            <a:ext cx="762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4894115"/>
            <a:ext cx="2658771" cy="1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00" y="2700582"/>
            <a:ext cx="1886109" cy="10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00" y="5398780"/>
            <a:ext cx="1678271" cy="1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82870" y="4717165"/>
            <a:ext cx="0" cy="18722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39" name="Picture 63" descr="http://www.kolmar.ru/upload/iblock/ab6/ab612306d1c2cd3555e88398f7e9c37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1" y="2492896"/>
            <a:ext cx="3260239" cy="21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3933056"/>
            <a:ext cx="1962671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71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ПОДНАДЗОРНЫХ ОБЪЕКТАХ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768" y="1294770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Сибирскому </a:t>
            </a:r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управлению 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000" b="0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3556" y="2016264"/>
            <a:ext cx="51826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● 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3844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организаций, осуществляющих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10966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электростанций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37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321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линий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около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км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магистральных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трубопроводов.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611072"/>
              </p:ext>
            </p:extLst>
          </p:nvPr>
        </p:nvGraphicFramePr>
        <p:xfrm>
          <a:off x="3601172" y="5678805"/>
          <a:ext cx="5184776" cy="1116330"/>
        </p:xfrm>
        <a:graphic>
          <a:graphicData uri="http://schemas.openxmlformats.org/drawingml/2006/table">
            <a:tbl>
              <a:tblPr firstRow="1" bandRow="1"/>
              <a:tblGrid>
                <a:gridCol w="1380800"/>
                <a:gridCol w="1284144"/>
                <a:gridCol w="1223688"/>
                <a:gridCol w="1296144"/>
              </a:tblGrid>
              <a:tr h="704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чрезвычайно опасные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высокой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средней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низкой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585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5177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4992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25663" name="Picture 63" descr="https://vsednr.ru/wp-content/uploads/2021/04/ochistnoy-zabo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1233214"/>
            <a:ext cx="2758789" cy="18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5" name="Picture 65" descr="https://img-fotki.yandex.ru/get/6814/51604349.144/0_bf9ba_64df8e6c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3060155"/>
            <a:ext cx="2758789" cy="20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" y="5133086"/>
            <a:ext cx="2782602" cy="15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462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 ОСНОВНЫХ ПОКАЗАТЕЛЯХ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71754"/>
              </p:ext>
            </p:extLst>
          </p:nvPr>
        </p:nvGraphicFramePr>
        <p:xfrm>
          <a:off x="416496" y="1233211"/>
          <a:ext cx="8568951" cy="5364141"/>
        </p:xfrm>
        <a:graphic>
          <a:graphicData uri="http://schemas.openxmlformats.org/drawingml/2006/table">
            <a:tbl>
              <a:tblPr/>
              <a:tblGrid>
                <a:gridCol w="504056"/>
                <a:gridCol w="4386022"/>
                <a:gridCol w="1035381"/>
                <a:gridCol w="976748"/>
                <a:gridCol w="976748"/>
                <a:gridCol w="689996"/>
              </a:tblGrid>
              <a:tr h="348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2020/2021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 %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20987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20549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-438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5315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-625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3480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нарушений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108159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105133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-3026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-2,8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46486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42532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-3954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66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наказаний, в том числе: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11376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11276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административный штраф, кол-во наложенных штрафов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9948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9712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6310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348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штрафов (тыс. руб.)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313477,8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348294,7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34816,9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штрафов (тыс. руб.)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264703,911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261193,355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-3510,556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приостановление деятельности 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2583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дисквалификация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356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предупреждение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23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398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аварийности и </a:t>
            </a: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травматизме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8914" name="Picture 2" descr="C:\Users\derksenod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209820"/>
            <a:ext cx="41052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44211" y="1340768"/>
            <a:ext cx="475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21.01.2021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– ООО «Шахта им. С.Д. </a:t>
            </a:r>
            <a:r>
              <a:rPr lang="ru-RU" sz="1600" b="0" dirty="0" err="1">
                <a:solidFill>
                  <a:schemeClr val="bg1">
                    <a:lumMod val="65000"/>
                  </a:schemeClr>
                </a:solidFill>
              </a:rPr>
              <a:t>Тихова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» -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3 смертельно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ru-RU" sz="800" b="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24.05.2021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– ООО «Алекс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» –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3 тяжелых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ru-RU" sz="800" b="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27.05.2021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– ООО «</a:t>
            </a:r>
            <a:r>
              <a:rPr lang="ru-RU" sz="1600" b="0" dirty="0" err="1">
                <a:solidFill>
                  <a:schemeClr val="bg1">
                    <a:lumMod val="65000"/>
                  </a:schemeClr>
                </a:solidFill>
              </a:rPr>
              <a:t>Транснефть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 – Восток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» –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3 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тяжелых,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3 легких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ru-RU" sz="800" b="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14.06.2021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– ООО «</a:t>
            </a:r>
            <a:r>
              <a:rPr lang="ru-RU" sz="1600" b="0" dirty="0" err="1">
                <a:solidFill>
                  <a:schemeClr val="bg1">
                    <a:lumMod val="65000"/>
                  </a:schemeClr>
                </a:solidFill>
              </a:rPr>
              <a:t>СибГаз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»,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пожар – 2 тяжелых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ru-RU" sz="800" b="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15.06.2021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–  ПАО «ЦОФ «Березовская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»,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пожар – 1 смертельно, 7 легких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ru-RU" sz="800" b="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03.11.2021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- АО «СУЭК-Кузбасс»  ШУ Комсомолец 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ш.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им 7 Ноября Новая 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1тяжелый, 1 легкий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ru-RU" sz="800" b="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18.11.2021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– ООО «</a:t>
            </a:r>
            <a:r>
              <a:rPr lang="ru-RU" sz="1600" b="0" dirty="0" err="1">
                <a:solidFill>
                  <a:schemeClr val="bg1">
                    <a:lumMod val="65000"/>
                  </a:schemeClr>
                </a:solidFill>
              </a:rPr>
              <a:t>Солис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», ООО «Фаворит» 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3 смертельных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ru-RU" sz="800" b="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25.11.2021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– ООО «Шахта «</a:t>
            </a:r>
            <a:r>
              <a:rPr lang="ru-RU" sz="1600" b="0" dirty="0" err="1">
                <a:solidFill>
                  <a:schemeClr val="bg1">
                    <a:lumMod val="65000"/>
                  </a:schemeClr>
                </a:solidFill>
              </a:rPr>
              <a:t>Листвяжная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»,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взрыв метана - </a:t>
            </a:r>
            <a:r>
              <a:rPr lang="ru-RU" sz="1600" b="0" dirty="0" smtClean="0">
                <a:solidFill>
                  <a:schemeClr val="bg1">
                    <a:lumMod val="65000"/>
                  </a:schemeClr>
                </a:solidFill>
              </a:rPr>
              <a:t>пострадало </a:t>
            </a:r>
            <a:r>
              <a:rPr lang="ru-RU" sz="1600" b="0" dirty="0">
                <a:solidFill>
                  <a:schemeClr val="bg1">
                    <a:lumMod val="65000"/>
                  </a:schemeClr>
                </a:solidFill>
              </a:rPr>
              <a:t>143 человека, из них погибло: 46 работников шахты, 5 работников ВГСЧ, 4 тяжелых н/с, 88 легких н/с.</a:t>
            </a:r>
          </a:p>
        </p:txBody>
      </p:sp>
    </p:spTree>
    <p:extLst>
      <p:ext uri="{BB962C8B-B14F-4D97-AF65-F5344CB8AC3E}">
        <p14:creationId xmlns:p14="http://schemas.microsoft.com/office/powerpoint/2010/main" val="8215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062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3260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особенностях организации и осуществления государственного контроля (надзора)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9939" name="Picture 3" descr="C:\Users\derksenod\Desktop\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412776"/>
            <a:ext cx="5084234" cy="51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2698" y="1772816"/>
            <a:ext cx="36716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Плановые</a:t>
            </a:r>
            <a:r>
              <a:rPr lang="ru-RU" sz="1600" b="0" dirty="0"/>
              <a:t> контрольные (надзорные) мероприятия, проверки юридических лиц и индивидуальных предпринимателей в отношении опасных производственных объектов, отнесенных ко II классу опасности, а также в отношении которых установлен режим постоянного государственного контроля (надзора), </a:t>
            </a:r>
            <a:r>
              <a:rPr lang="ru-RU" sz="1600" b="0" dirty="0" smtClean="0"/>
              <a:t>осуществляются </a:t>
            </a:r>
            <a:r>
              <a:rPr lang="ru-RU" sz="1600" b="0" dirty="0"/>
              <a:t>в установленном порядке</a:t>
            </a:r>
            <a:r>
              <a:rPr lang="ru-RU" sz="1600" b="0" dirty="0" smtClean="0"/>
              <a:t>.</a:t>
            </a:r>
          </a:p>
          <a:p>
            <a:endParaRPr lang="ru-RU" sz="1600" b="0" dirty="0" smtClean="0"/>
          </a:p>
          <a:p>
            <a:endParaRPr lang="ru-RU" sz="1600" b="0" dirty="0"/>
          </a:p>
          <a:p>
            <a:r>
              <a:rPr lang="ru-RU" sz="1600" dirty="0" smtClean="0"/>
              <a:t>Внеплановые </a:t>
            </a:r>
            <a:r>
              <a:rPr lang="ru-RU" sz="1600" b="0" dirty="0"/>
              <a:t>проверки проводятся исключительно по основаниям, указанным в пункте 3 </a:t>
            </a:r>
            <a:r>
              <a:rPr lang="ru-RU" sz="1600" b="0" dirty="0" smtClean="0"/>
              <a:t>Постановления № 336.</a:t>
            </a:r>
            <a:endParaRPr lang="ru-RU" sz="1600" b="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25008" y="1916832"/>
            <a:ext cx="0" cy="4639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770635"/>
            <a:ext cx="9157185" cy="61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8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2520" y="813364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ПУБЛИЧНЫХ ОБСУЖДЕНИЯХ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0035110"/>
              </p:ext>
            </p:extLst>
          </p:nvPr>
        </p:nvGraphicFramePr>
        <p:xfrm>
          <a:off x="466630" y="1294088"/>
          <a:ext cx="6573990" cy="50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 rot="17797043">
            <a:off x="57722" y="3593029"/>
            <a:ext cx="460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обсуждения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6156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08532" y="761781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</a:t>
            </a:r>
            <a:r>
              <a:rPr kumimoji="0" lang="ru-RU" sz="20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 АНКЕТЕ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derksenod\Desktop\Подготовка к публичному меропр - 3\Доклад Веселова\для подготовки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53317"/>
            <a:ext cx="4094719" cy="567368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8624" y="5426668"/>
            <a:ext cx="32496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discussions</a:t>
            </a:r>
            <a:r>
              <a:rPr lang="en-US" sz="3600" dirty="0" smtClean="0"/>
              <a:t>@</a:t>
            </a:r>
            <a:endParaRPr lang="ru-RU" sz="3600" dirty="0" smtClean="0"/>
          </a:p>
          <a:p>
            <a:r>
              <a:rPr lang="en-US" sz="3600" dirty="0" smtClean="0"/>
              <a:t>gosnadzor42.ru</a:t>
            </a:r>
            <a:endParaRPr lang="ru-RU" sz="3600" dirty="0"/>
          </a:p>
        </p:txBody>
      </p:sp>
      <p:pic>
        <p:nvPicPr>
          <p:cNvPr id="16" name="Picture 2" descr="C:\Users\derksenod\Desktop\Подготовка к публичному меропр - 3\Доклад Веселова\для подготовки\image_image_28656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53" y="5805264"/>
            <a:ext cx="1331533" cy="11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https://clipart-best.com/img/email/email-clip-art-4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5" y="5615853"/>
            <a:ext cx="1021472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907" y="1237541"/>
            <a:ext cx="32965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Образец </a:t>
            </a:r>
            <a:r>
              <a:rPr lang="ru-RU" sz="2000" b="0" dirty="0">
                <a:latin typeface="Arial Narrow" panose="020B0606020202030204" pitchFamily="34" charset="0"/>
              </a:rPr>
              <a:t>анкеты участника публичного обсуждения размещен </a:t>
            </a:r>
            <a:r>
              <a:rPr lang="ru-RU" sz="2000" b="0" dirty="0" smtClean="0">
                <a:latin typeface="Arial Narrow" panose="020B0606020202030204" pitchFamily="34" charset="0"/>
              </a:rPr>
              <a:t>на </a:t>
            </a:r>
            <a:r>
              <a:rPr lang="ru-RU" sz="2000" b="0" dirty="0">
                <a:latin typeface="Arial Narrow" panose="020B0606020202030204" pitchFamily="34" charset="0"/>
              </a:rPr>
              <a:t>официальном сайте Сибирского управления Ростехнадзора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1468" y="2866651"/>
            <a:ext cx="4525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7907" y="4411005"/>
            <a:ext cx="3296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Адрес электронной почты для отправки заполненных анкет участника:</a:t>
            </a:r>
            <a:endParaRPr lang="ru-RU" sz="2000" b="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7907" y="3790157"/>
            <a:ext cx="4500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20358</TotalTime>
  <Words>706</Words>
  <Application>Microsoft Office PowerPoint</Application>
  <PresentationFormat>Лист A4 (210x297 мм)</PresentationFormat>
  <Paragraphs>193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Соседство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Дерксен Ольга Дмитриевна</cp:lastModifiedBy>
  <cp:revision>1190</cp:revision>
  <cp:lastPrinted>2020-12-16T06:16:08Z</cp:lastPrinted>
  <dcterms:created xsi:type="dcterms:W3CDTF">2012-04-16T06:44:06Z</dcterms:created>
  <dcterms:modified xsi:type="dcterms:W3CDTF">2022-03-29T06:11:29Z</dcterms:modified>
</cp:coreProperties>
</file>